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aleway"/>
      <p:regular r:id="rId69"/>
      <p:bold r:id="rId70"/>
      <p:italic r:id="rId71"/>
      <p:boldItalic r:id="rId72"/>
    </p:embeddedFont>
    <p:embeddedFont>
      <p:font typeface="La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regular.fntdata"/><Relationship Id="rId72" Type="http://schemas.openxmlformats.org/officeDocument/2006/relationships/font" Target="fonts/Raleway-boldItalic.fntdata"/><Relationship Id="rId31" Type="http://schemas.openxmlformats.org/officeDocument/2006/relationships/slide" Target="slides/slide26.xml"/><Relationship Id="rId75" Type="http://schemas.openxmlformats.org/officeDocument/2006/relationships/font" Target="fonts/Lato-italic.fntdata"/><Relationship Id="rId30" Type="http://schemas.openxmlformats.org/officeDocument/2006/relationships/slide" Target="slides/slide25.xml"/><Relationship Id="rId74" Type="http://schemas.openxmlformats.org/officeDocument/2006/relationships/font" Target="fonts/Lat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La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aleway-italic.fntdata"/><Relationship Id="rId70" Type="http://schemas.openxmlformats.org/officeDocument/2006/relationships/font" Target="fonts/Raleway-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5210d43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5210d43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38cc764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38cc764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38cc7647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38cc7647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3831f18c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3831f18c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38cc7647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38cc7647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38cc7647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38cc7647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38cc764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38cc764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38cc7647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38cc7647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506aa00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506aa00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38cc7647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38cc7647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38cc7647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38cc7647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38cc7647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38cc7647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3831f18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3831f18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38cc764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38cc764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38cc7647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38cc7647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38cc7647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38cc7647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5210d43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5210d43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38cc7647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38cc7647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38cc7647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38cc7647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38cc7647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38cc7647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38cc76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38cc76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functions are bread and butter of neural networks.</a:t>
            </a:r>
            <a:endParaRPr/>
          </a:p>
          <a:p>
            <a:pPr indent="0" lvl="0" marL="0" rtl="0" algn="l">
              <a:spcBef>
                <a:spcPts val="0"/>
              </a:spcBef>
              <a:spcAft>
                <a:spcPts val="0"/>
              </a:spcAft>
              <a:buNone/>
            </a:pPr>
            <a:r>
              <a:rPr lang="en"/>
              <a:t>They help us evaluate how well a neural network is doing.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very similar to how a teacher might score your grades in school. They compare how far your answers are to the correct expected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want neural networks to learn, we need to measure their performance based on some metric, and guide them towards making better and better predictions.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18b9e1f9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18b9e1f9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38cc7647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38cc7647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is very simple.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simple neural network, you’ve seen this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the network’s inputs are 4 and 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run a forward pass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make a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suppose that you predict 0.1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ground truth label, the actual value, is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your loss is a function of your predicted and actual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someone guess what this first function resembles? It is your model that takes in inputs and weights.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okay so this basically is loss (model output, and ground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 you guys with me so far?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38cc7647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38cc7647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instead of a single input 4 and 5</a:t>
            </a:r>
            <a:endParaRPr/>
          </a:p>
          <a:p>
            <a:pPr indent="0" lvl="0" marL="0" rtl="0" algn="l">
              <a:spcBef>
                <a:spcPts val="0"/>
              </a:spcBef>
              <a:spcAft>
                <a:spcPts val="0"/>
              </a:spcAft>
              <a:buNone/>
            </a:pPr>
            <a:r>
              <a:rPr lang="en"/>
              <a:t>you have a multi dimensional input</a:t>
            </a:r>
            <a:endParaRPr/>
          </a:p>
          <a:p>
            <a:pPr indent="0" lvl="0" marL="0" rtl="0" algn="l">
              <a:spcBef>
                <a:spcPts val="0"/>
              </a:spcBef>
              <a:spcAft>
                <a:spcPts val="0"/>
              </a:spcAft>
              <a:buNone/>
            </a:pPr>
            <a:r>
              <a:rPr lang="en"/>
              <a:t>and instead of a single output you get a vector of outputs from the model for each of these inputs</a:t>
            </a:r>
            <a:endParaRPr/>
          </a:p>
          <a:p>
            <a:pPr indent="0" lvl="0" marL="0" rtl="0" algn="l">
              <a:spcBef>
                <a:spcPts val="0"/>
              </a:spcBef>
              <a:spcAft>
                <a:spcPts val="0"/>
              </a:spcAft>
              <a:buNone/>
            </a:pPr>
            <a:r>
              <a:rPr lang="en"/>
              <a:t>and you have the ground truth labels for each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you can define can objective function, also known as cost function or empirical risk J(W) which is … I want you guys to help me out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break this down step by step, so we recognize the term inside, that’s our loss function, we saw that on the previous slide,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you recognize this symbol here? can someone explain what it means?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alright, so it says take the sum from 1 to 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first term here 1/n divides the summation by 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this summation/n represent?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represents an average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its an average of what?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average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generally the goal of your objective function is to try to pick weights W so that this entire average loss value is as small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 you guys with me so far?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5a86169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5a86169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there are different kinds of loss functions and you might choose them depending on what problem you are trying to solve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see two kinds of loss functions which are commonly used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38cc7647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38cc7647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one is mean square error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looks pretty similar to what we had before, does anyone want to explain what this might represent?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are measuring distance in a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loss function is typically used in regression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someone give me an example of what is a regression problem?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5e94e50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5e94e50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that on y axis you had housing prices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X axis you had square footage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your line of best fit is your mean squared error between the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gives you the distance each point is from the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tries to find the best fit -- best fit means a line such that these distances are minimum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5e94e507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5e94e50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1100"/>
              <a:buFont typeface="Arial"/>
              <a:buNone/>
            </a:pPr>
            <a:r>
              <a:rPr lang="en" sz="1700">
                <a:solidFill>
                  <a:schemeClr val="dk1"/>
                </a:solidFill>
              </a:rPr>
              <a:t>0.6 * 0.6 * 0.9 * 0.9 = 0.2916</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5a861695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5a861695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likelihood function in log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 we consider the function in log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many of you are familiar with the log function?</a:t>
            </a:r>
            <a:endParaRPr/>
          </a:p>
          <a:p>
            <a:pPr indent="0" lvl="0" marL="0" rtl="0" algn="l">
              <a:spcBef>
                <a:spcPts val="0"/>
              </a:spcBef>
              <a:spcAft>
                <a:spcPts val="0"/>
              </a:spcAft>
              <a:buNone/>
            </a:pPr>
            <a:r>
              <a:rPr lang="en"/>
              <a:t>Can someone explain what happens to values on this graph? This is a representation of the log function, so can someone help me understand what the log function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makes small values really small and large values really large, correct?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way, if your model predictions are very small values, then they will be pushed closer to 0, and if they are high values, they will be pushed to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typically used for classification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you guys answer in chat of an example of a classification problem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82db2ad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82db2ad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3831f18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3831f18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so now we know how to do a forward pass,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 the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how do we teach the neural network that the answer is right or wrong?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your teacher evaluates your grades for a test, and gives you your score and tells you which answers are right, and which answers are wrong, you go back home and review the wrong answers, you update your knowledge about the wrong answers so that next time you get those answers right, correct?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we get the neural network to do the same thing?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59efaca9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59efaca9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machine learning this concept is called loss optimization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find the network weights that achieve the lowest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unpack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this W? its a weight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jump to this term inside, this is the average loss correct? this was the cost function J we saw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this final statement says is that we want to pick a weight matrix W* such that it is the weight matrix which has the lowest 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someone explain what is arg min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difference between min and arg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18b9e1f9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18b9e1f9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59efaca9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59efaca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 is your weight matrix for every input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59efaca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59efaca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a loss function looks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unpack this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x axis you have your weight matrix for the first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the z axis you have a weight matrix for the second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 axis is your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space of loss can get very complex and non linear as you increase the number of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whole field in itself, how do you make the neural network robust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is to find a Weight matrix on in this space where the loss is the lowest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59efaca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59efaca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do that?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by picking a random point in space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59efaca9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59efaca9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the gradient J(W)/d(W)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this gradient represent? does anyone want to guess?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represents how much will ht eloss function change if I tweak 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no problem we will cover that in a few slides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59efaca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59efaca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small step in the direction of the gradient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59efaca9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59efaca9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the gradient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a step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this way you keep stepping towards the gradients you take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until you converge to a minimum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59efaca9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59efaca9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essentially the gradient descent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initialize your weights randomly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loop until convergence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each step you compute the gradient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update the weights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return the weights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59efaca9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59efaca9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say we need to compute gradients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does it mean to compute the gradient?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59efaca9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59efaca9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a simple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an input x, and then a hidden node z1, and an output 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within this simple network you have two weight matrices one for w1 and w2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find how much does a change in w2 affect the final loss J</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59efaca9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59efaca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do that I will compute dJ(W) with respect to dw2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i get a show of hands of how many of you did chain rule in high school?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38cc7647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38cc7647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59efaca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59efaca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by chain rule you can write dJ/dw2 in terms of y^ if you also differentiate y^ wrt w2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what this says is how much will J change if you tweak y</a:t>
            </a:r>
            <a:endParaRPr/>
          </a:p>
          <a:p>
            <a:pPr indent="0" lvl="0" marL="0" rtl="0" algn="l">
              <a:spcBef>
                <a:spcPts val="0"/>
              </a:spcBef>
              <a:spcAft>
                <a:spcPts val="0"/>
              </a:spcAft>
              <a:buNone/>
            </a:pPr>
            <a:r>
              <a:rPr lang="en"/>
              <a:t>and how much will y change if you tweak w2</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59efaca9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59efaca9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happen to J if you tweak w1?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you can find the gradient dJ/dw1 and write that in terms of y^ and w1</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59efaca9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59efaca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 applied chain rule to the second term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change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59efaca9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59efaca9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repeat this for every weight matrix in the network using the gradient from the later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called backpropogation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you are propogating gradients backwards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essense of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 so far?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to summarize, we looked at how to compute loss, then we looked at how our goal is to minimize loss, and we saw how the backpropogation algorithm helps us minimize loss by taking small steps in the direction towards the minimum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what is next?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3eb7f51a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3eb7f51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tie it all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practice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bit more to computing gradients and doing backprop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 so far?</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3eb7f51a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3eb7f51a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what happens after you train for N iterations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graph you have the iterations on x axis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y axis you have loss and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four kinds of lines here, train loss, train acc val loss and val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first of all what is the difference between loss and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is how many right you got out of the total number of samples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loss as we saw can be more complicated, it can be mean squared error or cross entropy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have training and validation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we see here is that the training loss decreases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training accuracy in orange increases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validation loss is dreasing over time</a:t>
            </a:r>
            <a:endParaRPr/>
          </a:p>
          <a:p>
            <a:pPr indent="0" lvl="0" marL="0" rtl="0" algn="l">
              <a:spcBef>
                <a:spcPts val="0"/>
              </a:spcBef>
              <a:spcAft>
                <a:spcPts val="0"/>
              </a:spcAft>
              <a:buNone/>
            </a:pPr>
            <a:r>
              <a:rPr lang="en"/>
              <a:t>and validation loss is increasing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intuitively yes if the training loss is decreasing that means the model is training, it is learning something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is it learning the right thing? that we can find out by looking at the validation accuracy and training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they are both very close to each other, and they are both increasing towards 100% this means that the model is making mostly correct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can see the validation loss is also decreasing from 100% to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validation curves are crucial because remember you did not give the model labels for validation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5e94e50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5e94e50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your colab notebooks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5e94e507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5e94e507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your colab notebooks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3831f18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3831f18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5a86169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5a86169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18b9e1f9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18b9e1f9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38cc764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38cc764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5a86169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5a86169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5a86169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5a86169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5a861695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5a861695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5210d43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5210d43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5210d43b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5210d43b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5210d43b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5210d43b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Learning and Neural Networks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The Perceptron</a:t>
            </a:r>
            <a:endParaRPr sz="3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a:t>
            </a:r>
            <a:endParaRPr/>
          </a:p>
        </p:txBody>
      </p:sp>
      <p:sp>
        <p:nvSpPr>
          <p:cNvPr id="150" name="Google Shape;150;p23"/>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3"/>
          <p:cNvPicPr preferRelativeResize="0"/>
          <p:nvPr/>
        </p:nvPicPr>
        <p:blipFill>
          <a:blip r:embed="rId3">
            <a:alphaModFix/>
          </a:blip>
          <a:stretch>
            <a:fillRect/>
          </a:stretch>
        </p:blipFill>
        <p:spPr>
          <a:xfrm>
            <a:off x="350650" y="1276325"/>
            <a:ext cx="4437948" cy="3866199"/>
          </a:xfrm>
          <a:prstGeom prst="rect">
            <a:avLst/>
          </a:prstGeom>
          <a:noFill/>
          <a:ln>
            <a:noFill/>
          </a:ln>
        </p:spPr>
      </p:pic>
      <p:pic>
        <p:nvPicPr>
          <p:cNvPr id="152" name="Google Shape;152;p23"/>
          <p:cNvPicPr preferRelativeResize="0"/>
          <p:nvPr/>
        </p:nvPicPr>
        <p:blipFill>
          <a:blip r:embed="rId4">
            <a:alphaModFix/>
          </a:blip>
          <a:stretch>
            <a:fillRect/>
          </a:stretch>
        </p:blipFill>
        <p:spPr>
          <a:xfrm>
            <a:off x="4723227" y="730775"/>
            <a:ext cx="3779674" cy="2261101"/>
          </a:xfrm>
          <a:prstGeom prst="rect">
            <a:avLst/>
          </a:prstGeom>
          <a:noFill/>
          <a:ln>
            <a:noFill/>
          </a:ln>
        </p:spPr>
      </p:pic>
      <p:pic>
        <p:nvPicPr>
          <p:cNvPr id="153" name="Google Shape;153;p23"/>
          <p:cNvPicPr preferRelativeResize="0"/>
          <p:nvPr/>
        </p:nvPicPr>
        <p:blipFill>
          <a:blip r:embed="rId5">
            <a:alphaModFix/>
          </a:blip>
          <a:stretch>
            <a:fillRect/>
          </a:stretch>
        </p:blipFill>
        <p:spPr>
          <a:xfrm>
            <a:off x="4666425" y="2991868"/>
            <a:ext cx="3723774" cy="15597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 Example</a:t>
            </a:r>
            <a:endParaRPr/>
          </a:p>
        </p:txBody>
      </p:sp>
      <p:pic>
        <p:nvPicPr>
          <p:cNvPr id="159" name="Google Shape;159;p24"/>
          <p:cNvPicPr preferRelativeResize="0"/>
          <p:nvPr/>
        </p:nvPicPr>
        <p:blipFill>
          <a:blip r:embed="rId3">
            <a:alphaModFix/>
          </a:blip>
          <a:stretch>
            <a:fillRect/>
          </a:stretch>
        </p:blipFill>
        <p:spPr>
          <a:xfrm>
            <a:off x="1468575" y="1266750"/>
            <a:ext cx="6206848" cy="3885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Neural Networks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Generalizing the Perceptron</a:t>
            </a:r>
            <a:endParaRPr/>
          </a:p>
        </p:txBody>
      </p:sp>
      <p:pic>
        <p:nvPicPr>
          <p:cNvPr id="170" name="Google Shape;170;p26"/>
          <p:cNvPicPr preferRelativeResize="0"/>
          <p:nvPr/>
        </p:nvPicPr>
        <p:blipFill>
          <a:blip r:embed="rId3">
            <a:alphaModFix/>
          </a:blip>
          <a:stretch>
            <a:fillRect/>
          </a:stretch>
        </p:blipFill>
        <p:spPr>
          <a:xfrm>
            <a:off x="0" y="1601200"/>
            <a:ext cx="7411199" cy="3542300"/>
          </a:xfrm>
          <a:prstGeom prst="rect">
            <a:avLst/>
          </a:prstGeom>
          <a:noFill/>
          <a:ln>
            <a:noFill/>
          </a:ln>
        </p:spPr>
      </p:pic>
      <p:pic>
        <p:nvPicPr>
          <p:cNvPr id="171" name="Google Shape;171;p26"/>
          <p:cNvPicPr preferRelativeResize="0"/>
          <p:nvPr/>
        </p:nvPicPr>
        <p:blipFill>
          <a:blip r:embed="rId4">
            <a:alphaModFix/>
          </a:blip>
          <a:stretch>
            <a:fillRect/>
          </a:stretch>
        </p:blipFill>
        <p:spPr>
          <a:xfrm>
            <a:off x="4926027" y="3982198"/>
            <a:ext cx="4217975" cy="116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Generalizing the Perceptron</a:t>
            </a:r>
            <a:endParaRPr/>
          </a:p>
        </p:txBody>
      </p:sp>
      <p:pic>
        <p:nvPicPr>
          <p:cNvPr id="177" name="Google Shape;177;p27"/>
          <p:cNvPicPr preferRelativeResize="0"/>
          <p:nvPr/>
        </p:nvPicPr>
        <p:blipFill>
          <a:blip r:embed="rId3">
            <a:alphaModFix/>
          </a:blip>
          <a:stretch>
            <a:fillRect/>
          </a:stretch>
        </p:blipFill>
        <p:spPr>
          <a:xfrm>
            <a:off x="0" y="1290562"/>
            <a:ext cx="6835225" cy="3837725"/>
          </a:xfrm>
          <a:prstGeom prst="rect">
            <a:avLst/>
          </a:prstGeom>
          <a:noFill/>
          <a:ln>
            <a:noFill/>
          </a:ln>
        </p:spPr>
      </p:pic>
      <p:pic>
        <p:nvPicPr>
          <p:cNvPr id="178" name="Google Shape;178;p27"/>
          <p:cNvPicPr preferRelativeResize="0"/>
          <p:nvPr/>
        </p:nvPicPr>
        <p:blipFill>
          <a:blip r:embed="rId4">
            <a:alphaModFix/>
          </a:blip>
          <a:stretch>
            <a:fillRect/>
          </a:stretch>
        </p:blipFill>
        <p:spPr>
          <a:xfrm>
            <a:off x="6649925" y="2770549"/>
            <a:ext cx="2494075" cy="917800"/>
          </a:xfrm>
          <a:prstGeom prst="rect">
            <a:avLst/>
          </a:prstGeom>
          <a:noFill/>
          <a:ln>
            <a:noFill/>
          </a:ln>
        </p:spPr>
      </p:pic>
      <p:pic>
        <p:nvPicPr>
          <p:cNvPr id="179" name="Google Shape;179;p27"/>
          <p:cNvPicPr preferRelativeResize="0"/>
          <p:nvPr/>
        </p:nvPicPr>
        <p:blipFill>
          <a:blip r:embed="rId5">
            <a:alphaModFix/>
          </a:blip>
          <a:stretch>
            <a:fillRect/>
          </a:stretch>
        </p:blipFill>
        <p:spPr>
          <a:xfrm>
            <a:off x="6709012" y="3609025"/>
            <a:ext cx="2375900" cy="414100"/>
          </a:xfrm>
          <a:prstGeom prst="rect">
            <a:avLst/>
          </a:prstGeom>
          <a:noFill/>
          <a:ln>
            <a:noFill/>
          </a:ln>
        </p:spPr>
      </p:pic>
      <p:pic>
        <p:nvPicPr>
          <p:cNvPr id="180" name="Google Shape;180;p27"/>
          <p:cNvPicPr preferRelativeResize="0"/>
          <p:nvPr/>
        </p:nvPicPr>
        <p:blipFill>
          <a:blip r:embed="rId6">
            <a:alphaModFix/>
          </a:blip>
          <a:stretch>
            <a:fillRect/>
          </a:stretch>
        </p:blipFill>
        <p:spPr>
          <a:xfrm>
            <a:off x="5061125" y="4076649"/>
            <a:ext cx="4023776" cy="62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 Layer Neural Network</a:t>
            </a:r>
            <a:endParaRPr/>
          </a:p>
        </p:txBody>
      </p:sp>
      <p:pic>
        <p:nvPicPr>
          <p:cNvPr id="186" name="Google Shape;186;p28"/>
          <p:cNvPicPr preferRelativeResize="0"/>
          <p:nvPr/>
        </p:nvPicPr>
        <p:blipFill>
          <a:blip r:embed="rId3">
            <a:alphaModFix/>
          </a:blip>
          <a:stretch>
            <a:fillRect/>
          </a:stretch>
        </p:blipFill>
        <p:spPr>
          <a:xfrm>
            <a:off x="-2" y="1236725"/>
            <a:ext cx="6543002" cy="3945376"/>
          </a:xfrm>
          <a:prstGeom prst="rect">
            <a:avLst/>
          </a:prstGeom>
          <a:noFill/>
          <a:ln>
            <a:noFill/>
          </a:ln>
        </p:spPr>
      </p:pic>
      <p:pic>
        <p:nvPicPr>
          <p:cNvPr id="187" name="Google Shape;187;p28"/>
          <p:cNvPicPr preferRelativeResize="0"/>
          <p:nvPr/>
        </p:nvPicPr>
        <p:blipFill>
          <a:blip r:embed="rId4">
            <a:alphaModFix/>
          </a:blip>
          <a:stretch>
            <a:fillRect/>
          </a:stretch>
        </p:blipFill>
        <p:spPr>
          <a:xfrm>
            <a:off x="6137725" y="2234537"/>
            <a:ext cx="3006276" cy="194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a:t>
            </a:r>
            <a:endParaRPr/>
          </a:p>
        </p:txBody>
      </p:sp>
      <p:sp>
        <p:nvSpPr>
          <p:cNvPr id="193" name="Google Shape;19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9"/>
          <p:cNvPicPr preferRelativeResize="0"/>
          <p:nvPr/>
        </p:nvPicPr>
        <p:blipFill>
          <a:blip r:embed="rId3">
            <a:alphaModFix/>
          </a:blip>
          <a:stretch>
            <a:fillRect/>
          </a:stretch>
        </p:blipFill>
        <p:spPr>
          <a:xfrm>
            <a:off x="640938" y="1252351"/>
            <a:ext cx="7865723" cy="3210800"/>
          </a:xfrm>
          <a:prstGeom prst="rect">
            <a:avLst/>
          </a:prstGeom>
          <a:noFill/>
          <a:ln>
            <a:noFill/>
          </a:ln>
        </p:spPr>
      </p:pic>
      <p:pic>
        <p:nvPicPr>
          <p:cNvPr id="195" name="Google Shape;195;p29"/>
          <p:cNvPicPr preferRelativeResize="0"/>
          <p:nvPr/>
        </p:nvPicPr>
        <p:blipFill>
          <a:blip r:embed="rId4">
            <a:alphaModFix/>
          </a:blip>
          <a:stretch>
            <a:fillRect/>
          </a:stretch>
        </p:blipFill>
        <p:spPr>
          <a:xfrm>
            <a:off x="3290487" y="4463150"/>
            <a:ext cx="2566625" cy="683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 Example</a:t>
            </a:r>
            <a:endParaRPr/>
          </a:p>
        </p:txBody>
      </p:sp>
      <p:sp>
        <p:nvSpPr>
          <p:cNvPr id="201" name="Google Shape;201;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0"/>
          <p:cNvPicPr preferRelativeResize="0"/>
          <p:nvPr/>
        </p:nvPicPr>
        <p:blipFill>
          <a:blip r:embed="rId3">
            <a:alphaModFix/>
          </a:blip>
          <a:stretch>
            <a:fillRect/>
          </a:stretch>
        </p:blipFill>
        <p:spPr>
          <a:xfrm>
            <a:off x="498525" y="2243475"/>
            <a:ext cx="7104399" cy="2900025"/>
          </a:xfrm>
          <a:prstGeom prst="rect">
            <a:avLst/>
          </a:prstGeom>
          <a:noFill/>
          <a:ln>
            <a:noFill/>
          </a:ln>
        </p:spPr>
      </p:pic>
      <p:pic>
        <p:nvPicPr>
          <p:cNvPr id="203" name="Google Shape;203;p30"/>
          <p:cNvPicPr preferRelativeResize="0"/>
          <p:nvPr/>
        </p:nvPicPr>
        <p:blipFill>
          <a:blip r:embed="rId4">
            <a:alphaModFix/>
          </a:blip>
          <a:stretch>
            <a:fillRect/>
          </a:stretch>
        </p:blipFill>
        <p:spPr>
          <a:xfrm>
            <a:off x="1207075" y="1251749"/>
            <a:ext cx="6729850" cy="103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Problem?</a:t>
            </a:r>
            <a:endParaRPr/>
          </a:p>
        </p:txBody>
      </p:sp>
      <p:sp>
        <p:nvSpPr>
          <p:cNvPr id="209" name="Google Shape;209;p31"/>
          <p:cNvSpPr txBox="1"/>
          <p:nvPr>
            <p:ph idx="1" type="body"/>
          </p:nvPr>
        </p:nvSpPr>
        <p:spPr>
          <a:xfrm>
            <a:off x="729450" y="1360700"/>
            <a:ext cx="7688700" cy="297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t>Hint:</a:t>
            </a:r>
            <a:endParaRPr sz="2400"/>
          </a:p>
        </p:txBody>
      </p:sp>
      <p:pic>
        <p:nvPicPr>
          <p:cNvPr id="210" name="Google Shape;210;p31"/>
          <p:cNvPicPr preferRelativeResize="0"/>
          <p:nvPr/>
        </p:nvPicPr>
        <p:blipFill>
          <a:blip r:embed="rId3">
            <a:alphaModFix/>
          </a:blip>
          <a:stretch>
            <a:fillRect/>
          </a:stretch>
        </p:blipFill>
        <p:spPr>
          <a:xfrm>
            <a:off x="3997611" y="1360698"/>
            <a:ext cx="5146389" cy="3103249"/>
          </a:xfrm>
          <a:prstGeom prst="rect">
            <a:avLst/>
          </a:prstGeom>
          <a:noFill/>
          <a:ln>
            <a:noFill/>
          </a:ln>
        </p:spPr>
      </p:pic>
      <p:pic>
        <p:nvPicPr>
          <p:cNvPr id="211" name="Google Shape;211;p31"/>
          <p:cNvPicPr preferRelativeResize="0"/>
          <p:nvPr/>
        </p:nvPicPr>
        <p:blipFill>
          <a:blip r:embed="rId4">
            <a:alphaModFix/>
          </a:blip>
          <a:stretch>
            <a:fillRect/>
          </a:stretch>
        </p:blipFill>
        <p:spPr>
          <a:xfrm>
            <a:off x="803850" y="1871799"/>
            <a:ext cx="2629525" cy="93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Kahoot.it</a:t>
            </a:r>
            <a:endParaRPr/>
          </a:p>
        </p:txBody>
      </p:sp>
      <p:sp>
        <p:nvSpPr>
          <p:cNvPr id="93" name="Google Shape;93;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lang="en" sz="2060"/>
              <a:t>Pin: </a:t>
            </a:r>
            <a:endParaRPr sz="2060"/>
          </a:p>
          <a:p>
            <a:pPr indent="0" lvl="0" marL="0" rtl="0" algn="ctr">
              <a:lnSpc>
                <a:spcPct val="80000"/>
              </a:lnSpc>
              <a:spcBef>
                <a:spcPts val="0"/>
              </a:spcBef>
              <a:spcAft>
                <a:spcPts val="0"/>
              </a:spcAft>
              <a:buSzPts val="935"/>
              <a:buNone/>
            </a:pPr>
            <a:r>
              <a:t/>
            </a:r>
            <a:endParaRPr sz="136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Problem?</a:t>
            </a:r>
            <a:endParaRPr/>
          </a:p>
        </p:txBody>
      </p:sp>
      <p:sp>
        <p:nvSpPr>
          <p:cNvPr id="217" name="Google Shape;217;p32"/>
          <p:cNvSpPr txBox="1"/>
          <p:nvPr>
            <p:ph idx="1" type="body"/>
          </p:nvPr>
        </p:nvSpPr>
        <p:spPr>
          <a:xfrm>
            <a:off x="729450" y="1360700"/>
            <a:ext cx="7688700" cy="297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Hint: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Answer:</a:t>
            </a:r>
            <a:endParaRPr sz="2400"/>
          </a:p>
        </p:txBody>
      </p:sp>
      <p:pic>
        <p:nvPicPr>
          <p:cNvPr id="218" name="Google Shape;218;p32"/>
          <p:cNvPicPr preferRelativeResize="0"/>
          <p:nvPr/>
        </p:nvPicPr>
        <p:blipFill>
          <a:blip r:embed="rId3">
            <a:alphaModFix/>
          </a:blip>
          <a:stretch>
            <a:fillRect/>
          </a:stretch>
        </p:blipFill>
        <p:spPr>
          <a:xfrm>
            <a:off x="3997611" y="1360698"/>
            <a:ext cx="5146389" cy="3103249"/>
          </a:xfrm>
          <a:prstGeom prst="rect">
            <a:avLst/>
          </a:prstGeom>
          <a:noFill/>
          <a:ln>
            <a:noFill/>
          </a:ln>
        </p:spPr>
      </p:pic>
      <p:pic>
        <p:nvPicPr>
          <p:cNvPr id="219" name="Google Shape;219;p32"/>
          <p:cNvPicPr preferRelativeResize="0"/>
          <p:nvPr/>
        </p:nvPicPr>
        <p:blipFill>
          <a:blip r:embed="rId4">
            <a:alphaModFix/>
          </a:blip>
          <a:stretch>
            <a:fillRect/>
          </a:stretch>
        </p:blipFill>
        <p:spPr>
          <a:xfrm>
            <a:off x="727650" y="1783174"/>
            <a:ext cx="2629525" cy="934050"/>
          </a:xfrm>
          <a:prstGeom prst="rect">
            <a:avLst/>
          </a:prstGeom>
          <a:noFill/>
          <a:ln>
            <a:noFill/>
          </a:ln>
        </p:spPr>
      </p:pic>
      <p:pic>
        <p:nvPicPr>
          <p:cNvPr id="220" name="Google Shape;220;p32"/>
          <p:cNvPicPr preferRelativeResize="0"/>
          <p:nvPr/>
        </p:nvPicPr>
        <p:blipFill>
          <a:blip r:embed="rId5">
            <a:alphaModFix/>
          </a:blip>
          <a:stretch>
            <a:fillRect/>
          </a:stretch>
        </p:blipFill>
        <p:spPr>
          <a:xfrm>
            <a:off x="729450" y="3095896"/>
            <a:ext cx="3280200" cy="1116425"/>
          </a:xfrm>
          <a:prstGeom prst="rect">
            <a:avLst/>
          </a:prstGeom>
          <a:noFill/>
          <a:ln>
            <a:noFill/>
          </a:ln>
        </p:spPr>
      </p:pic>
      <p:pic>
        <p:nvPicPr>
          <p:cNvPr id="221" name="Google Shape;221;p32"/>
          <p:cNvPicPr preferRelativeResize="0"/>
          <p:nvPr/>
        </p:nvPicPr>
        <p:blipFill>
          <a:blip r:embed="rId6">
            <a:alphaModFix/>
          </a:blip>
          <a:stretch>
            <a:fillRect/>
          </a:stretch>
        </p:blipFill>
        <p:spPr>
          <a:xfrm>
            <a:off x="805650" y="4123450"/>
            <a:ext cx="3134174" cy="216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Activation Functions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 Revisited</a:t>
            </a:r>
            <a:endParaRPr/>
          </a:p>
        </p:txBody>
      </p:sp>
      <p:pic>
        <p:nvPicPr>
          <p:cNvPr id="232" name="Google Shape;232;p34"/>
          <p:cNvPicPr preferRelativeResize="0"/>
          <p:nvPr/>
        </p:nvPicPr>
        <p:blipFill>
          <a:blip r:embed="rId3">
            <a:alphaModFix/>
          </a:blip>
          <a:stretch>
            <a:fillRect/>
          </a:stretch>
        </p:blipFill>
        <p:spPr>
          <a:xfrm>
            <a:off x="1881213" y="1281200"/>
            <a:ext cx="5385175" cy="3856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 Revisited</a:t>
            </a:r>
            <a:endParaRPr/>
          </a:p>
        </p:txBody>
      </p:sp>
      <p:sp>
        <p:nvSpPr>
          <p:cNvPr id="238" name="Google Shape;238;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5"/>
          <p:cNvPicPr preferRelativeResize="0"/>
          <p:nvPr/>
        </p:nvPicPr>
        <p:blipFill>
          <a:blip r:embed="rId3">
            <a:alphaModFix/>
          </a:blip>
          <a:stretch>
            <a:fillRect/>
          </a:stretch>
        </p:blipFill>
        <p:spPr>
          <a:xfrm>
            <a:off x="2" y="1332725"/>
            <a:ext cx="6230926" cy="3610099"/>
          </a:xfrm>
          <a:prstGeom prst="rect">
            <a:avLst/>
          </a:prstGeom>
          <a:noFill/>
          <a:ln>
            <a:noFill/>
          </a:ln>
        </p:spPr>
      </p:pic>
      <p:pic>
        <p:nvPicPr>
          <p:cNvPr id="240" name="Google Shape;240;p35"/>
          <p:cNvPicPr preferRelativeResize="0"/>
          <p:nvPr/>
        </p:nvPicPr>
        <p:blipFill>
          <a:blip r:embed="rId4">
            <a:alphaModFix/>
          </a:blip>
          <a:stretch>
            <a:fillRect/>
          </a:stretch>
        </p:blipFill>
        <p:spPr>
          <a:xfrm>
            <a:off x="4926027" y="3982198"/>
            <a:ext cx="4217975" cy="1161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Functions</a:t>
            </a:r>
            <a:endParaRPr/>
          </a:p>
        </p:txBody>
      </p:sp>
      <p:sp>
        <p:nvSpPr>
          <p:cNvPr id="246" name="Google Shape;246;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36"/>
          <p:cNvPicPr preferRelativeResize="0"/>
          <p:nvPr/>
        </p:nvPicPr>
        <p:blipFill>
          <a:blip r:embed="rId3">
            <a:alphaModFix/>
          </a:blip>
          <a:stretch>
            <a:fillRect/>
          </a:stretch>
        </p:blipFill>
        <p:spPr>
          <a:xfrm>
            <a:off x="1800" y="1537341"/>
            <a:ext cx="9144003" cy="33441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Functions</a:t>
            </a:r>
            <a:endParaRPr/>
          </a:p>
        </p:txBody>
      </p:sp>
      <p:sp>
        <p:nvSpPr>
          <p:cNvPr id="253" name="Google Shape;253;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4" name="Google Shape;254;p37"/>
          <p:cNvPicPr preferRelativeResize="0"/>
          <p:nvPr/>
        </p:nvPicPr>
        <p:blipFill>
          <a:blip r:embed="rId3">
            <a:alphaModFix/>
          </a:blip>
          <a:stretch>
            <a:fillRect/>
          </a:stretch>
        </p:blipFill>
        <p:spPr>
          <a:xfrm>
            <a:off x="-4" y="2091575"/>
            <a:ext cx="3200401" cy="2613659"/>
          </a:xfrm>
          <a:prstGeom prst="rect">
            <a:avLst/>
          </a:prstGeom>
          <a:noFill/>
          <a:ln>
            <a:noFill/>
          </a:ln>
        </p:spPr>
      </p:pic>
      <p:pic>
        <p:nvPicPr>
          <p:cNvPr id="255" name="Google Shape;255;p37"/>
          <p:cNvPicPr preferRelativeResize="0"/>
          <p:nvPr/>
        </p:nvPicPr>
        <p:blipFill>
          <a:blip r:embed="rId4">
            <a:alphaModFix/>
          </a:blip>
          <a:stretch>
            <a:fillRect/>
          </a:stretch>
        </p:blipFill>
        <p:spPr>
          <a:xfrm>
            <a:off x="2971797" y="2086238"/>
            <a:ext cx="3200399" cy="2624328"/>
          </a:xfrm>
          <a:prstGeom prst="rect">
            <a:avLst/>
          </a:prstGeom>
          <a:noFill/>
          <a:ln>
            <a:noFill/>
          </a:ln>
        </p:spPr>
      </p:pic>
      <p:pic>
        <p:nvPicPr>
          <p:cNvPr id="256" name="Google Shape;256;p37"/>
          <p:cNvPicPr preferRelativeResize="0"/>
          <p:nvPr/>
        </p:nvPicPr>
        <p:blipFill>
          <a:blip r:embed="rId5">
            <a:alphaModFix/>
          </a:blip>
          <a:stretch>
            <a:fillRect/>
          </a:stretch>
        </p:blipFill>
        <p:spPr>
          <a:xfrm>
            <a:off x="5943604" y="2112900"/>
            <a:ext cx="3200401" cy="25709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Problem Revisted</a:t>
            </a:r>
            <a:endParaRPr/>
          </a:p>
        </p:txBody>
      </p:sp>
      <p:pic>
        <p:nvPicPr>
          <p:cNvPr id="262" name="Google Shape;262;p38"/>
          <p:cNvPicPr preferRelativeResize="0"/>
          <p:nvPr/>
        </p:nvPicPr>
        <p:blipFill>
          <a:blip r:embed="rId3">
            <a:alphaModFix/>
          </a:blip>
          <a:stretch>
            <a:fillRect/>
          </a:stretch>
        </p:blipFill>
        <p:spPr>
          <a:xfrm>
            <a:off x="3997611" y="1360698"/>
            <a:ext cx="5146389" cy="3103249"/>
          </a:xfrm>
          <a:prstGeom prst="rect">
            <a:avLst/>
          </a:prstGeom>
          <a:noFill/>
          <a:ln>
            <a:noFill/>
          </a:ln>
        </p:spPr>
      </p:pic>
      <p:pic>
        <p:nvPicPr>
          <p:cNvPr id="263" name="Google Shape;263;p38"/>
          <p:cNvPicPr preferRelativeResize="0"/>
          <p:nvPr/>
        </p:nvPicPr>
        <p:blipFill>
          <a:blip r:embed="rId4">
            <a:alphaModFix/>
          </a:blip>
          <a:stretch>
            <a:fillRect/>
          </a:stretch>
        </p:blipFill>
        <p:spPr>
          <a:xfrm>
            <a:off x="729450" y="2199413"/>
            <a:ext cx="3618649" cy="1301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Complete Picture </a:t>
            </a:r>
            <a:r>
              <a:rPr lang="en"/>
              <a:t>Neural Networks</a:t>
            </a:r>
            <a:endParaRPr/>
          </a:p>
        </p:txBody>
      </p:sp>
      <p:sp>
        <p:nvSpPr>
          <p:cNvPr id="269" name="Google Shape;269;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39"/>
          <p:cNvPicPr preferRelativeResize="0"/>
          <p:nvPr/>
        </p:nvPicPr>
        <p:blipFill>
          <a:blip r:embed="rId3">
            <a:alphaModFix/>
          </a:blip>
          <a:stretch>
            <a:fillRect/>
          </a:stretch>
        </p:blipFill>
        <p:spPr>
          <a:xfrm>
            <a:off x="640938" y="1252351"/>
            <a:ext cx="7865723" cy="3210800"/>
          </a:xfrm>
          <a:prstGeom prst="rect">
            <a:avLst/>
          </a:prstGeom>
          <a:noFill/>
          <a:ln>
            <a:noFill/>
          </a:ln>
        </p:spPr>
      </p:pic>
      <p:pic>
        <p:nvPicPr>
          <p:cNvPr id="271" name="Google Shape;271;p39"/>
          <p:cNvPicPr preferRelativeResize="0"/>
          <p:nvPr/>
        </p:nvPicPr>
        <p:blipFill>
          <a:blip r:embed="rId4">
            <a:alphaModFix/>
          </a:blip>
          <a:stretch>
            <a:fillRect/>
          </a:stretch>
        </p:blipFill>
        <p:spPr>
          <a:xfrm>
            <a:off x="3380129" y="4463150"/>
            <a:ext cx="2383734" cy="680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Example</a:t>
            </a:r>
            <a:endParaRPr/>
          </a:p>
        </p:txBody>
      </p:sp>
      <p:sp>
        <p:nvSpPr>
          <p:cNvPr id="277" name="Google Shape;277;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40"/>
          <p:cNvPicPr preferRelativeResize="0"/>
          <p:nvPr/>
        </p:nvPicPr>
        <p:blipFill>
          <a:blip r:embed="rId3">
            <a:alphaModFix/>
          </a:blip>
          <a:stretch>
            <a:fillRect/>
          </a:stretch>
        </p:blipFill>
        <p:spPr>
          <a:xfrm>
            <a:off x="1800" y="1247106"/>
            <a:ext cx="9144001" cy="1538837"/>
          </a:xfrm>
          <a:prstGeom prst="rect">
            <a:avLst/>
          </a:prstGeom>
          <a:noFill/>
          <a:ln>
            <a:noFill/>
          </a:ln>
        </p:spPr>
      </p:pic>
      <p:pic>
        <p:nvPicPr>
          <p:cNvPr id="279" name="Google Shape;279;p40"/>
          <p:cNvPicPr preferRelativeResize="0"/>
          <p:nvPr/>
        </p:nvPicPr>
        <p:blipFill>
          <a:blip r:embed="rId4">
            <a:alphaModFix/>
          </a:blip>
          <a:stretch>
            <a:fillRect/>
          </a:stretch>
        </p:blipFill>
        <p:spPr>
          <a:xfrm>
            <a:off x="1423712" y="2571750"/>
            <a:ext cx="6300186" cy="2571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Loss Functions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is Deep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Loss Function?</a:t>
            </a:r>
            <a:endParaRPr/>
          </a:p>
        </p:txBody>
      </p:sp>
      <p:sp>
        <p:nvSpPr>
          <p:cNvPr id="290" name="Google Shape;290;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42"/>
          <p:cNvPicPr preferRelativeResize="0"/>
          <p:nvPr/>
        </p:nvPicPr>
        <p:blipFill>
          <a:blip r:embed="rId3">
            <a:alphaModFix/>
          </a:blip>
          <a:stretch>
            <a:fillRect/>
          </a:stretch>
        </p:blipFill>
        <p:spPr>
          <a:xfrm>
            <a:off x="1800" y="1624405"/>
            <a:ext cx="9144003" cy="31700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Empirical Loss</a:t>
            </a:r>
            <a:endParaRPr/>
          </a:p>
        </p:txBody>
      </p:sp>
      <p:sp>
        <p:nvSpPr>
          <p:cNvPr id="297" name="Google Shape;297;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43"/>
          <p:cNvPicPr preferRelativeResize="0"/>
          <p:nvPr/>
        </p:nvPicPr>
        <p:blipFill>
          <a:blip r:embed="rId3">
            <a:alphaModFix/>
          </a:blip>
          <a:stretch>
            <a:fillRect/>
          </a:stretch>
        </p:blipFill>
        <p:spPr>
          <a:xfrm>
            <a:off x="0" y="1709225"/>
            <a:ext cx="9144003" cy="3000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different kinds of loss functions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 Square Error Loss</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5"/>
          <p:cNvPicPr preferRelativeResize="0"/>
          <p:nvPr/>
        </p:nvPicPr>
        <p:blipFill>
          <a:blip r:embed="rId3">
            <a:alphaModFix/>
          </a:blip>
          <a:stretch>
            <a:fillRect/>
          </a:stretch>
        </p:blipFill>
        <p:spPr>
          <a:xfrm>
            <a:off x="1800" y="1499390"/>
            <a:ext cx="9144003" cy="34200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6"/>
          <p:cNvPicPr preferRelativeResize="0"/>
          <p:nvPr/>
        </p:nvPicPr>
        <p:blipFill>
          <a:blip r:embed="rId3">
            <a:alphaModFix/>
          </a:blip>
          <a:stretch>
            <a:fillRect/>
          </a:stretch>
        </p:blipFill>
        <p:spPr>
          <a:xfrm>
            <a:off x="967200" y="190500"/>
            <a:ext cx="7705725" cy="4762500"/>
          </a:xfrm>
          <a:prstGeom prst="rect">
            <a:avLst/>
          </a:prstGeom>
          <a:noFill/>
          <a:ln cap="flat" cmpd="sng" w="9525">
            <a:solidFill>
              <a:schemeClr val="accent3"/>
            </a:solidFill>
            <a:prstDash val="solid"/>
            <a:round/>
            <a:headEnd len="sm" w="sm" type="none"/>
            <a:tailEnd len="sm" w="sm" type="none"/>
          </a:ln>
        </p:spPr>
      </p:pic>
      <p:cxnSp>
        <p:nvCxnSpPr>
          <p:cNvPr id="316" name="Google Shape;316;p46"/>
          <p:cNvCxnSpPr/>
          <p:nvPr/>
        </p:nvCxnSpPr>
        <p:spPr>
          <a:xfrm flipH="1" rot="10800000">
            <a:off x="1965900" y="2405700"/>
            <a:ext cx="2922900" cy="18753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nvSpPr>
        <p:spPr>
          <a:xfrm>
            <a:off x="408500" y="1253400"/>
            <a:ext cx="577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Model predictions p: [0.4, 0.6, 0.9, 0.1] </a:t>
            </a:r>
            <a:endParaRPr sz="1700"/>
          </a:p>
        </p:txBody>
      </p:sp>
      <p:sp>
        <p:nvSpPr>
          <p:cNvPr id="322" name="Google Shape;322;p47"/>
          <p:cNvSpPr txBox="1"/>
          <p:nvPr/>
        </p:nvSpPr>
        <p:spPr>
          <a:xfrm>
            <a:off x="408500" y="1784800"/>
            <a:ext cx="577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Ground truth y: </a:t>
            </a:r>
            <a:r>
              <a:rPr lang="en" sz="1700"/>
              <a:t>[0, 1, 1, 0]</a:t>
            </a:r>
            <a:endParaRPr sz="1700"/>
          </a:p>
        </p:txBody>
      </p:sp>
      <p:sp>
        <p:nvSpPr>
          <p:cNvPr id="323" name="Google Shape;323;p47"/>
          <p:cNvSpPr txBox="1"/>
          <p:nvPr/>
        </p:nvSpPr>
        <p:spPr>
          <a:xfrm>
            <a:off x="408500" y="411075"/>
            <a:ext cx="577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Likelihood Loss</a:t>
            </a:r>
            <a:endParaRPr sz="2000"/>
          </a:p>
        </p:txBody>
      </p:sp>
      <p:sp>
        <p:nvSpPr>
          <p:cNvPr id="324" name="Google Shape;324;p47"/>
          <p:cNvSpPr txBox="1"/>
          <p:nvPr/>
        </p:nvSpPr>
        <p:spPr>
          <a:xfrm>
            <a:off x="408500" y="2428675"/>
            <a:ext cx="6885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Likelihood = (y * p * (1 - y)* </a:t>
            </a:r>
            <a:r>
              <a:rPr lang="en" sz="1700"/>
              <a:t>(1 - p)) </a:t>
            </a:r>
            <a:endParaRPr sz="1700"/>
          </a:p>
          <a:p>
            <a:pPr indent="0" lvl="0" marL="0" rtl="0" algn="l">
              <a:spcBef>
                <a:spcPts val="0"/>
              </a:spcBef>
              <a:spcAft>
                <a:spcPts val="0"/>
              </a:spcAft>
              <a:buNone/>
            </a:pPr>
            <a:r>
              <a:t/>
            </a:r>
            <a:endParaRPr sz="1700"/>
          </a:p>
          <a:p>
            <a:pPr indent="457200" lvl="0" marL="457200" rtl="0" algn="l">
              <a:spcBef>
                <a:spcPts val="0"/>
              </a:spcBef>
              <a:spcAft>
                <a:spcPts val="0"/>
              </a:spcAft>
              <a:buNone/>
            </a:pPr>
            <a:r>
              <a:rPr lang="en" sz="1700"/>
              <a:t>  = enter your answer in chat</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8"/>
          <p:cNvPicPr preferRelativeResize="0"/>
          <p:nvPr/>
        </p:nvPicPr>
        <p:blipFill rotWithShape="1">
          <a:blip r:embed="rId3">
            <a:alphaModFix/>
          </a:blip>
          <a:srcRect b="0" l="53000" r="0" t="47802"/>
          <a:stretch/>
        </p:blipFill>
        <p:spPr>
          <a:xfrm>
            <a:off x="2895900" y="1823625"/>
            <a:ext cx="3201126" cy="2605224"/>
          </a:xfrm>
          <a:prstGeom prst="rect">
            <a:avLst/>
          </a:prstGeom>
          <a:noFill/>
          <a:ln>
            <a:noFill/>
          </a:ln>
        </p:spPr>
      </p:pic>
      <p:sp>
        <p:nvSpPr>
          <p:cNvPr id="330" name="Google Shape;330;p48"/>
          <p:cNvSpPr txBox="1"/>
          <p:nvPr/>
        </p:nvSpPr>
        <p:spPr>
          <a:xfrm>
            <a:off x="1614063" y="4619800"/>
            <a:ext cx="576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Most commonly used for classification problems.</a:t>
            </a:r>
            <a:endParaRPr>
              <a:latin typeface="Lato"/>
              <a:ea typeface="Lato"/>
              <a:cs typeface="Lato"/>
              <a:sym typeface="Lato"/>
            </a:endParaRPr>
          </a:p>
        </p:txBody>
      </p:sp>
      <p:sp>
        <p:nvSpPr>
          <p:cNvPr id="331" name="Google Shape;331;p48"/>
          <p:cNvSpPr txBox="1"/>
          <p:nvPr/>
        </p:nvSpPr>
        <p:spPr>
          <a:xfrm>
            <a:off x="848225" y="255850"/>
            <a:ext cx="688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Likelihood = (y * p * (1 - y)* (1 - p))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Log Likelihood = </a:t>
            </a:r>
            <a:r>
              <a:rPr lang="en" sz="1700"/>
              <a:t>-(y log(p) + (1 - y) * log(1-p))</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Also known as cross entropy loss</a:t>
            </a:r>
            <a:endParaRPr sz="1700"/>
          </a:p>
          <a:p>
            <a:pPr indent="0" lvl="0" marL="0" rtl="0" algn="l">
              <a:spcBef>
                <a:spcPts val="0"/>
              </a:spcBef>
              <a:spcAft>
                <a:spcPts val="0"/>
              </a:spcAft>
              <a:buNone/>
            </a:pPr>
            <a:r>
              <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ph type="title"/>
          </p:nvPr>
        </p:nvSpPr>
        <p:spPr>
          <a:xfrm>
            <a:off x="729450" y="733950"/>
            <a:ext cx="7688400" cy="1244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Pop Quiz</a:t>
            </a:r>
            <a:endParaRPr/>
          </a:p>
        </p:txBody>
      </p:sp>
      <p:sp>
        <p:nvSpPr>
          <p:cNvPr id="337" name="Google Shape;337;p49"/>
          <p:cNvSpPr txBox="1"/>
          <p:nvPr>
            <p:ph idx="1" type="body"/>
          </p:nvPr>
        </p:nvSpPr>
        <p:spPr>
          <a:xfrm>
            <a:off x="729450" y="2272888"/>
            <a:ext cx="7688400" cy="1580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Enter your answer in chat</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b="1" lang="en" sz="4200">
                <a:latin typeface="Raleway"/>
                <a:ea typeface="Raleway"/>
                <a:cs typeface="Raleway"/>
                <a:sym typeface="Raleway"/>
              </a:rPr>
              <a:t>What is a loss function?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Training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1"/>
          <p:cNvPicPr preferRelativeResize="0"/>
          <p:nvPr/>
        </p:nvPicPr>
        <p:blipFill>
          <a:blip r:embed="rId3">
            <a:alphaModFix/>
          </a:blip>
          <a:stretch>
            <a:fillRect/>
          </a:stretch>
        </p:blipFill>
        <p:spPr>
          <a:xfrm>
            <a:off x="418750" y="152400"/>
            <a:ext cx="8306504"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Deep Learning?</a:t>
            </a:r>
            <a:endParaRPr/>
          </a:p>
        </p:txBody>
      </p:sp>
      <p:sp>
        <p:nvSpPr>
          <p:cNvPr id="104" name="Google Shape;104;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16"/>
          <p:cNvPicPr preferRelativeResize="0"/>
          <p:nvPr/>
        </p:nvPicPr>
        <p:blipFill>
          <a:blip r:embed="rId3">
            <a:alphaModFix/>
          </a:blip>
          <a:stretch>
            <a:fillRect/>
          </a:stretch>
        </p:blipFill>
        <p:spPr>
          <a:xfrm>
            <a:off x="1800" y="1267218"/>
            <a:ext cx="9144003" cy="388441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2"/>
          <p:cNvPicPr preferRelativeResize="0"/>
          <p:nvPr/>
        </p:nvPicPr>
        <p:blipFill>
          <a:blip r:embed="rId3">
            <a:alphaModFix/>
          </a:blip>
          <a:stretch>
            <a:fillRect/>
          </a:stretch>
        </p:blipFill>
        <p:spPr>
          <a:xfrm>
            <a:off x="852163" y="152400"/>
            <a:ext cx="7439683"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3"/>
          <p:cNvPicPr preferRelativeResize="0"/>
          <p:nvPr/>
        </p:nvPicPr>
        <p:blipFill>
          <a:blip r:embed="rId3">
            <a:alphaModFix/>
          </a:blip>
          <a:stretch>
            <a:fillRect/>
          </a:stretch>
        </p:blipFill>
        <p:spPr>
          <a:xfrm>
            <a:off x="252350" y="152400"/>
            <a:ext cx="8639310"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4"/>
          <p:cNvPicPr preferRelativeResize="0"/>
          <p:nvPr/>
        </p:nvPicPr>
        <p:blipFill>
          <a:blip r:embed="rId3">
            <a:alphaModFix/>
          </a:blip>
          <a:stretch>
            <a:fillRect/>
          </a:stretch>
        </p:blipFill>
        <p:spPr>
          <a:xfrm>
            <a:off x="152400" y="152400"/>
            <a:ext cx="8632110" cy="48387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5"/>
          <p:cNvPicPr preferRelativeResize="0"/>
          <p:nvPr/>
        </p:nvPicPr>
        <p:blipFill>
          <a:blip r:embed="rId3">
            <a:alphaModFix/>
          </a:blip>
          <a:stretch>
            <a:fillRect/>
          </a:stretch>
        </p:blipFill>
        <p:spPr>
          <a:xfrm>
            <a:off x="242825" y="152400"/>
            <a:ext cx="8457348"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6"/>
          <p:cNvPicPr preferRelativeResize="0"/>
          <p:nvPr/>
        </p:nvPicPr>
        <p:blipFill>
          <a:blip r:embed="rId3">
            <a:alphaModFix/>
          </a:blip>
          <a:stretch>
            <a:fillRect/>
          </a:stretch>
        </p:blipFill>
        <p:spPr>
          <a:xfrm>
            <a:off x="152400" y="152400"/>
            <a:ext cx="8549206"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7"/>
          <p:cNvPicPr preferRelativeResize="0"/>
          <p:nvPr/>
        </p:nvPicPr>
        <p:blipFill>
          <a:blip r:embed="rId3">
            <a:alphaModFix/>
          </a:blip>
          <a:stretch>
            <a:fillRect/>
          </a:stretch>
        </p:blipFill>
        <p:spPr>
          <a:xfrm>
            <a:off x="152400" y="152400"/>
            <a:ext cx="8584243"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8"/>
          <p:cNvPicPr preferRelativeResize="0"/>
          <p:nvPr/>
        </p:nvPicPr>
        <p:blipFill>
          <a:blip r:embed="rId3">
            <a:alphaModFix/>
          </a:blip>
          <a:stretch>
            <a:fillRect/>
          </a:stretch>
        </p:blipFill>
        <p:spPr>
          <a:xfrm>
            <a:off x="76200" y="152400"/>
            <a:ext cx="8839198" cy="45495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9"/>
          <p:cNvPicPr preferRelativeResize="0"/>
          <p:nvPr/>
        </p:nvPicPr>
        <p:blipFill>
          <a:blip r:embed="rId3">
            <a:alphaModFix/>
          </a:blip>
          <a:stretch>
            <a:fillRect/>
          </a:stretch>
        </p:blipFill>
        <p:spPr>
          <a:xfrm>
            <a:off x="152400" y="152400"/>
            <a:ext cx="8839200" cy="46759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0"/>
          <p:cNvPicPr preferRelativeResize="0"/>
          <p:nvPr/>
        </p:nvPicPr>
        <p:blipFill>
          <a:blip r:embed="rId3">
            <a:alphaModFix/>
          </a:blip>
          <a:stretch>
            <a:fillRect/>
          </a:stretch>
        </p:blipFill>
        <p:spPr>
          <a:xfrm>
            <a:off x="152400" y="152400"/>
            <a:ext cx="8839203" cy="451158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61"/>
          <p:cNvPicPr preferRelativeResize="0"/>
          <p:nvPr/>
        </p:nvPicPr>
        <p:blipFill>
          <a:blip r:embed="rId3">
            <a:alphaModFix/>
          </a:blip>
          <a:stretch>
            <a:fillRect/>
          </a:stretch>
        </p:blipFill>
        <p:spPr>
          <a:xfrm>
            <a:off x="152400" y="152400"/>
            <a:ext cx="8839202" cy="46646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7800" y="5793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Biological vs Artificial Neural Networks</a:t>
            </a:r>
            <a:endParaRPr/>
          </a:p>
        </p:txBody>
      </p:sp>
      <p:sp>
        <p:nvSpPr>
          <p:cNvPr id="111" name="Google Shape;111;p17"/>
          <p:cNvSpPr txBox="1"/>
          <p:nvPr>
            <p:ph idx="1" type="body"/>
          </p:nvPr>
        </p:nvSpPr>
        <p:spPr>
          <a:xfrm>
            <a:off x="729325" y="1305425"/>
            <a:ext cx="3774300" cy="3034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Biological</a:t>
            </a:r>
            <a:endParaRPr sz="2000"/>
          </a:p>
          <a:p>
            <a:pPr indent="-342900" lvl="1" marL="914400" rtl="0" algn="l">
              <a:spcBef>
                <a:spcPts val="0"/>
              </a:spcBef>
              <a:spcAft>
                <a:spcPts val="0"/>
              </a:spcAft>
              <a:buSzPts val="1800"/>
              <a:buChar char="○"/>
            </a:pPr>
            <a:r>
              <a:rPr lang="en" sz="1800"/>
              <a:t>Dendrites</a:t>
            </a:r>
            <a:endParaRPr sz="1800"/>
          </a:p>
          <a:p>
            <a:pPr indent="-342900" lvl="1" marL="914400" rtl="0" algn="l">
              <a:spcBef>
                <a:spcPts val="0"/>
              </a:spcBef>
              <a:spcAft>
                <a:spcPts val="0"/>
              </a:spcAft>
              <a:buSzPts val="1800"/>
              <a:buChar char="○"/>
            </a:pPr>
            <a:r>
              <a:rPr lang="en" sz="1800"/>
              <a:t>Synaptic Weights</a:t>
            </a:r>
            <a:endParaRPr sz="1800"/>
          </a:p>
          <a:p>
            <a:pPr indent="-342900" lvl="1" marL="914400" rtl="0" algn="l">
              <a:spcBef>
                <a:spcPts val="0"/>
              </a:spcBef>
              <a:spcAft>
                <a:spcPts val="0"/>
              </a:spcAft>
              <a:buSzPts val="1800"/>
              <a:buChar char="○"/>
            </a:pPr>
            <a:r>
              <a:rPr lang="en" sz="1800"/>
              <a:t>Axons</a:t>
            </a:r>
            <a:endParaRPr sz="1800"/>
          </a:p>
          <a:p>
            <a:pPr indent="-342900" lvl="1" marL="914400" rtl="0" algn="l">
              <a:spcBef>
                <a:spcPts val="0"/>
              </a:spcBef>
              <a:spcAft>
                <a:spcPts val="0"/>
              </a:spcAft>
              <a:buSzPts val="1800"/>
              <a:buChar char="○"/>
            </a:pPr>
            <a:r>
              <a:rPr lang="en" sz="1800"/>
              <a:t>Action Potential</a:t>
            </a:r>
            <a:endParaRPr sz="2000"/>
          </a:p>
        </p:txBody>
      </p:sp>
      <p:sp>
        <p:nvSpPr>
          <p:cNvPr id="112" name="Google Shape;112;p17"/>
          <p:cNvSpPr txBox="1"/>
          <p:nvPr>
            <p:ph idx="2" type="body"/>
          </p:nvPr>
        </p:nvSpPr>
        <p:spPr>
          <a:xfrm>
            <a:off x="4643600" y="1305500"/>
            <a:ext cx="3774300" cy="3034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Artificial</a:t>
            </a:r>
            <a:endParaRPr sz="2000"/>
          </a:p>
          <a:p>
            <a:pPr indent="-342900" lvl="1" marL="914400" rtl="0" algn="l">
              <a:spcBef>
                <a:spcPts val="0"/>
              </a:spcBef>
              <a:spcAft>
                <a:spcPts val="0"/>
              </a:spcAft>
              <a:buSzPts val="1800"/>
              <a:buChar char="○"/>
            </a:pPr>
            <a:r>
              <a:rPr lang="en" sz="1800"/>
              <a:t>Inputs</a:t>
            </a:r>
            <a:endParaRPr sz="1800"/>
          </a:p>
          <a:p>
            <a:pPr indent="-342900" lvl="1" marL="914400" rtl="0" algn="l">
              <a:spcBef>
                <a:spcPts val="0"/>
              </a:spcBef>
              <a:spcAft>
                <a:spcPts val="0"/>
              </a:spcAft>
              <a:buSzPts val="1800"/>
              <a:buChar char="○"/>
            </a:pPr>
            <a:r>
              <a:rPr lang="en" sz="1800"/>
              <a:t>Weights</a:t>
            </a:r>
            <a:endParaRPr sz="1800"/>
          </a:p>
          <a:p>
            <a:pPr indent="-342900" lvl="1" marL="914400" rtl="0" algn="l">
              <a:spcBef>
                <a:spcPts val="0"/>
              </a:spcBef>
              <a:spcAft>
                <a:spcPts val="0"/>
              </a:spcAft>
              <a:buSzPts val="1800"/>
              <a:buChar char="○"/>
            </a:pPr>
            <a:r>
              <a:rPr lang="en" sz="1800"/>
              <a:t>Outputs</a:t>
            </a:r>
            <a:endParaRPr sz="1800"/>
          </a:p>
          <a:p>
            <a:pPr indent="-342900" lvl="1" marL="914400" rtl="0" algn="l">
              <a:spcBef>
                <a:spcPts val="0"/>
              </a:spcBef>
              <a:spcAft>
                <a:spcPts val="0"/>
              </a:spcAft>
              <a:buSzPts val="1800"/>
              <a:buChar char="○"/>
            </a:pPr>
            <a:r>
              <a:rPr lang="en" sz="1800"/>
              <a:t>Activation Function</a:t>
            </a:r>
            <a:endParaRPr sz="1800"/>
          </a:p>
        </p:txBody>
      </p:sp>
      <p:pic>
        <p:nvPicPr>
          <p:cNvPr id="113" name="Google Shape;113;p17"/>
          <p:cNvPicPr preferRelativeResize="0"/>
          <p:nvPr/>
        </p:nvPicPr>
        <p:blipFill rotWithShape="1">
          <a:blip r:embed="rId3">
            <a:alphaModFix/>
          </a:blip>
          <a:srcRect b="0" l="0" r="0" t="0"/>
          <a:stretch/>
        </p:blipFill>
        <p:spPr>
          <a:xfrm>
            <a:off x="2261446" y="2974150"/>
            <a:ext cx="4621101" cy="2169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2"/>
          <p:cNvPicPr preferRelativeResize="0"/>
          <p:nvPr/>
        </p:nvPicPr>
        <p:blipFill>
          <a:blip r:embed="rId3">
            <a:alphaModFix/>
          </a:blip>
          <a:stretch>
            <a:fillRect/>
          </a:stretch>
        </p:blipFill>
        <p:spPr>
          <a:xfrm>
            <a:off x="152400" y="152400"/>
            <a:ext cx="8839200" cy="466066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3"/>
          <p:cNvPicPr preferRelativeResize="0"/>
          <p:nvPr/>
        </p:nvPicPr>
        <p:blipFill>
          <a:blip r:embed="rId3">
            <a:alphaModFix/>
          </a:blip>
          <a:stretch>
            <a:fillRect/>
          </a:stretch>
        </p:blipFill>
        <p:spPr>
          <a:xfrm>
            <a:off x="152400" y="152400"/>
            <a:ext cx="8839202" cy="483125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4"/>
          <p:cNvPicPr preferRelativeResize="0"/>
          <p:nvPr/>
        </p:nvPicPr>
        <p:blipFill>
          <a:blip r:embed="rId3">
            <a:alphaModFix/>
          </a:blip>
          <a:stretch>
            <a:fillRect/>
          </a:stretch>
        </p:blipFill>
        <p:spPr>
          <a:xfrm>
            <a:off x="152400" y="152400"/>
            <a:ext cx="8839204" cy="45426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5"/>
          <p:cNvPicPr preferRelativeResize="0"/>
          <p:nvPr/>
        </p:nvPicPr>
        <p:blipFill>
          <a:blip r:embed="rId3">
            <a:alphaModFix/>
          </a:blip>
          <a:stretch>
            <a:fillRect/>
          </a:stretch>
        </p:blipFill>
        <p:spPr>
          <a:xfrm>
            <a:off x="152400" y="152400"/>
            <a:ext cx="8839203" cy="479191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&amp; Validation</a:t>
            </a:r>
            <a:endParaRPr/>
          </a:p>
        </p:txBody>
      </p:sp>
      <p:sp>
        <p:nvSpPr>
          <p:cNvPr id="423" name="Google Shape;423;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0000" lnSpcReduction="20000"/>
          </a:bodyPr>
          <a:lstStyle/>
          <a:p>
            <a:pPr indent="-286385" lvl="0" marL="457200" rtl="0" algn="l">
              <a:spcBef>
                <a:spcPts val="0"/>
              </a:spcBef>
              <a:spcAft>
                <a:spcPts val="0"/>
              </a:spcAft>
              <a:buSzPct val="100000"/>
              <a:buAutoNum type="arabicPeriod"/>
            </a:pPr>
            <a:r>
              <a:rPr lang="en"/>
              <a:t>Split your dataset into training and validation datasets</a:t>
            </a:r>
            <a:endParaRPr/>
          </a:p>
          <a:p>
            <a:pPr indent="-286385" lvl="0" marL="457200" rtl="0" algn="l">
              <a:spcBef>
                <a:spcPts val="0"/>
              </a:spcBef>
              <a:spcAft>
                <a:spcPts val="0"/>
              </a:spcAft>
              <a:buSzPct val="100000"/>
              <a:buAutoNum type="arabicPeriod"/>
            </a:pPr>
            <a:r>
              <a:rPr lang="en"/>
              <a:t>Training:</a:t>
            </a:r>
            <a:endParaRPr/>
          </a:p>
          <a:p>
            <a:pPr indent="-277494" lvl="1" marL="914400" rtl="0" algn="l">
              <a:spcBef>
                <a:spcPts val="0"/>
              </a:spcBef>
              <a:spcAft>
                <a:spcPts val="0"/>
              </a:spcAft>
              <a:buSzPct val="100000"/>
              <a:buAutoNum type="alphaLcPeriod"/>
            </a:pPr>
            <a:r>
              <a:rPr lang="en"/>
              <a:t>pass input through model</a:t>
            </a:r>
            <a:endParaRPr/>
          </a:p>
          <a:p>
            <a:pPr indent="-277494" lvl="1" marL="914400" rtl="0" algn="l">
              <a:spcBef>
                <a:spcPts val="0"/>
              </a:spcBef>
              <a:spcAft>
                <a:spcPts val="0"/>
              </a:spcAft>
              <a:buSzPct val="100000"/>
              <a:buAutoNum type="alphaLcPeriod"/>
            </a:pPr>
            <a:r>
              <a:rPr lang="en"/>
              <a:t>get model predictions</a:t>
            </a:r>
            <a:endParaRPr/>
          </a:p>
          <a:p>
            <a:pPr indent="-277494" lvl="1" marL="914400" rtl="0" algn="l">
              <a:spcBef>
                <a:spcPts val="0"/>
              </a:spcBef>
              <a:spcAft>
                <a:spcPts val="0"/>
              </a:spcAft>
              <a:buSzPct val="100000"/>
              <a:buAutoNum type="alphaLcPeriod"/>
            </a:pPr>
            <a:r>
              <a:rPr lang="en"/>
              <a:t>compare to ground truth values using a loss function (training loss)</a:t>
            </a:r>
            <a:endParaRPr/>
          </a:p>
          <a:p>
            <a:pPr indent="-277494" lvl="1" marL="914400" rtl="0" algn="l">
              <a:spcBef>
                <a:spcPts val="0"/>
              </a:spcBef>
              <a:spcAft>
                <a:spcPts val="0"/>
              </a:spcAft>
              <a:buSzPct val="100000"/>
              <a:buAutoNum type="alphaLcPeriod"/>
            </a:pPr>
            <a:r>
              <a:rPr lang="en"/>
              <a:t>compute accuracy (training accuracy = correct_predictions/total_predictions)</a:t>
            </a:r>
            <a:endParaRPr/>
          </a:p>
          <a:p>
            <a:pPr indent="-277494" lvl="1" marL="914400" rtl="0" algn="l">
              <a:spcBef>
                <a:spcPts val="0"/>
              </a:spcBef>
              <a:spcAft>
                <a:spcPts val="0"/>
              </a:spcAft>
              <a:buSzPct val="100000"/>
              <a:buAutoNum type="alphaLcPeriod"/>
            </a:pPr>
            <a:r>
              <a:rPr lang="en">
                <a:highlight>
                  <a:srgbClr val="D0E0E3"/>
                </a:highlight>
              </a:rPr>
              <a:t>backpropagate to adjust weights</a:t>
            </a:r>
            <a:r>
              <a:rPr lang="en"/>
              <a:t> </a:t>
            </a:r>
            <a:endParaRPr/>
          </a:p>
          <a:p>
            <a:pPr indent="-277494" lvl="1" marL="914400" rtl="0" algn="l">
              <a:spcBef>
                <a:spcPts val="0"/>
              </a:spcBef>
              <a:spcAft>
                <a:spcPts val="0"/>
              </a:spcAft>
              <a:buSzPct val="100000"/>
              <a:buAutoNum type="alphaLcPeriod"/>
            </a:pPr>
            <a:r>
              <a:rPr lang="en"/>
              <a:t>repeat for N iterations</a:t>
            </a:r>
            <a:endParaRPr/>
          </a:p>
          <a:p>
            <a:pPr indent="-286385" lvl="0" marL="457200" rtl="0" algn="l">
              <a:spcBef>
                <a:spcPts val="0"/>
              </a:spcBef>
              <a:spcAft>
                <a:spcPts val="0"/>
              </a:spcAft>
              <a:buSzPct val="100000"/>
              <a:buAutoNum type="arabicPeriod"/>
            </a:pPr>
            <a:r>
              <a:rPr lang="en"/>
              <a:t>Validation</a:t>
            </a:r>
            <a:endParaRPr/>
          </a:p>
          <a:p>
            <a:pPr indent="-277494" lvl="1" marL="914400" rtl="0" algn="l">
              <a:spcBef>
                <a:spcPts val="0"/>
              </a:spcBef>
              <a:spcAft>
                <a:spcPts val="0"/>
              </a:spcAft>
              <a:buSzPct val="100000"/>
              <a:buAutoNum type="alphaLcPeriod"/>
            </a:pPr>
            <a:r>
              <a:rPr lang="en"/>
              <a:t>hide labels of validation dataset</a:t>
            </a:r>
            <a:endParaRPr/>
          </a:p>
          <a:p>
            <a:pPr indent="-277494" lvl="1" marL="914400" rtl="0" algn="l">
              <a:spcBef>
                <a:spcPts val="0"/>
              </a:spcBef>
              <a:spcAft>
                <a:spcPts val="0"/>
              </a:spcAft>
              <a:buSzPct val="100000"/>
              <a:buAutoNum type="alphaLcPeriod"/>
            </a:pPr>
            <a:r>
              <a:rPr lang="en"/>
              <a:t>use trained model to make predictions on this data</a:t>
            </a:r>
            <a:endParaRPr/>
          </a:p>
          <a:p>
            <a:pPr indent="-277494" lvl="1" marL="914400" rtl="0" algn="l">
              <a:spcBef>
                <a:spcPts val="0"/>
              </a:spcBef>
              <a:spcAft>
                <a:spcPts val="0"/>
              </a:spcAft>
              <a:buSzPct val="100000"/>
              <a:buAutoNum type="alphaLcPeriod"/>
            </a:pPr>
            <a:r>
              <a:rPr lang="en"/>
              <a:t>compare to ground truth values using loss function (validation loss) </a:t>
            </a:r>
            <a:endParaRPr/>
          </a:p>
          <a:p>
            <a:pPr indent="-277494" lvl="1" marL="914400" rtl="0" algn="l">
              <a:spcBef>
                <a:spcPts val="0"/>
              </a:spcBef>
              <a:spcAft>
                <a:spcPts val="0"/>
              </a:spcAft>
              <a:buSzPct val="100000"/>
              <a:buAutoNum type="alphaLcPeriod"/>
            </a:pPr>
            <a:r>
              <a:rPr lang="en"/>
              <a:t>compute validation accuracy (validation accuracy = correct_predictions/total_predictions)</a:t>
            </a:r>
            <a:endParaRPr/>
          </a:p>
          <a:p>
            <a:pPr indent="-277494" lvl="1" marL="914400" rtl="0" algn="l">
              <a:spcBef>
                <a:spcPts val="0"/>
              </a:spcBef>
              <a:spcAft>
                <a:spcPts val="0"/>
              </a:spcAft>
              <a:buSzPct val="100000"/>
              <a:buAutoNum type="alphaLcPeriod"/>
            </a:pPr>
            <a:r>
              <a:rPr lang="en"/>
              <a:t>repeat for N iterations </a:t>
            </a:r>
            <a:endParaRPr/>
          </a:p>
          <a:p>
            <a:pPr indent="0" lvl="0" marL="0" rtl="0" algn="l">
              <a:spcBef>
                <a:spcPts val="1200"/>
              </a:spcBef>
              <a:spcAft>
                <a:spcPts val="1200"/>
              </a:spcAft>
              <a:buNone/>
            </a:pPr>
            <a:r>
              <a:rPr lang="en"/>
              <a:t>No backpropagation in validation.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7"/>
          <p:cNvPicPr preferRelativeResize="0"/>
          <p:nvPr/>
        </p:nvPicPr>
        <p:blipFill rotWithShape="1">
          <a:blip r:embed="rId3">
            <a:alphaModFix/>
          </a:blip>
          <a:srcRect b="0" l="0" r="0" t="12922"/>
          <a:stretch/>
        </p:blipFill>
        <p:spPr>
          <a:xfrm>
            <a:off x="1774712" y="478462"/>
            <a:ext cx="5594574" cy="4186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5 min break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9"/>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Colab Notebook</a:t>
            </a:r>
            <a:endParaRPr/>
          </a:p>
        </p:txBody>
      </p:sp>
      <p:sp>
        <p:nvSpPr>
          <p:cNvPr id="439" name="Google Shape;439;p69"/>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0"/>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Survey of Deep Learning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71"/>
          <p:cNvPicPr preferRelativeResize="0"/>
          <p:nvPr/>
        </p:nvPicPr>
        <p:blipFill>
          <a:blip r:embed="rId3">
            <a:alphaModFix/>
          </a:blip>
          <a:stretch>
            <a:fillRect/>
          </a:stretch>
        </p:blipFill>
        <p:spPr>
          <a:xfrm>
            <a:off x="2626384" y="2154700"/>
            <a:ext cx="3891230" cy="2188801"/>
          </a:xfrm>
          <a:prstGeom prst="rect">
            <a:avLst/>
          </a:prstGeom>
          <a:noFill/>
          <a:ln>
            <a:noFill/>
          </a:ln>
        </p:spPr>
      </p:pic>
      <p:sp>
        <p:nvSpPr>
          <p:cNvPr id="450" name="Google Shape;450;p71"/>
          <p:cNvSpPr txBox="1"/>
          <p:nvPr/>
        </p:nvSpPr>
        <p:spPr>
          <a:xfrm>
            <a:off x="3015750" y="362350"/>
            <a:ext cx="31125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Computer Vision</a:t>
            </a:r>
            <a:endParaRPr u="sng">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Facial Recognition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Road Detection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Self-Driving Cars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Math Review</a:t>
            </a:r>
            <a:endParaRPr sz="39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2"/>
          <p:cNvPicPr preferRelativeResize="0"/>
          <p:nvPr/>
        </p:nvPicPr>
        <p:blipFill>
          <a:blip r:embed="rId3">
            <a:alphaModFix/>
          </a:blip>
          <a:stretch>
            <a:fillRect/>
          </a:stretch>
        </p:blipFill>
        <p:spPr>
          <a:xfrm>
            <a:off x="1945631" y="1760200"/>
            <a:ext cx="5252749" cy="2954676"/>
          </a:xfrm>
          <a:prstGeom prst="rect">
            <a:avLst/>
          </a:prstGeom>
          <a:noFill/>
          <a:ln>
            <a:noFill/>
          </a:ln>
        </p:spPr>
      </p:pic>
      <p:sp>
        <p:nvSpPr>
          <p:cNvPr id="456" name="Google Shape;456;p72"/>
          <p:cNvSpPr txBox="1"/>
          <p:nvPr/>
        </p:nvSpPr>
        <p:spPr>
          <a:xfrm>
            <a:off x="2656650" y="578850"/>
            <a:ext cx="3830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Natural Language Processing</a:t>
            </a:r>
            <a:endParaRPr u="sng">
              <a:latin typeface="Lato"/>
              <a:ea typeface="Lato"/>
              <a:cs typeface="Lato"/>
              <a:sym typeface="Lato"/>
            </a:endParaRPr>
          </a:p>
          <a:p>
            <a:pPr indent="0" lvl="0" marL="0" rtl="0" algn="ctr">
              <a:spcBef>
                <a:spcPts val="0"/>
              </a:spcBef>
              <a:spcAft>
                <a:spcPts val="0"/>
              </a:spcAft>
              <a:buNone/>
            </a:pPr>
            <a:r>
              <a:t/>
            </a:r>
            <a:endParaRPr u="sng">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Voice Assistants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Social Robots</a:t>
            </a:r>
            <a:endParaRPr>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73"/>
          <p:cNvPicPr preferRelativeResize="0"/>
          <p:nvPr/>
        </p:nvPicPr>
        <p:blipFill rotWithShape="1">
          <a:blip r:embed="rId3">
            <a:alphaModFix/>
          </a:blip>
          <a:srcRect b="12418" l="0" r="0" t="0"/>
          <a:stretch/>
        </p:blipFill>
        <p:spPr>
          <a:xfrm>
            <a:off x="1881038" y="2042350"/>
            <a:ext cx="5381925" cy="2828225"/>
          </a:xfrm>
          <a:prstGeom prst="rect">
            <a:avLst/>
          </a:prstGeom>
          <a:noFill/>
          <a:ln>
            <a:noFill/>
          </a:ln>
        </p:spPr>
      </p:pic>
      <p:sp>
        <p:nvSpPr>
          <p:cNvPr id="462" name="Google Shape;462;p73"/>
          <p:cNvSpPr txBox="1"/>
          <p:nvPr/>
        </p:nvSpPr>
        <p:spPr>
          <a:xfrm>
            <a:off x="2656650" y="964725"/>
            <a:ext cx="38307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Social Networks</a:t>
            </a:r>
            <a:endParaRPr u="sng">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Fake News Detection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Friend Recommendations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Misinformation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Privacy</a:t>
            </a:r>
            <a:endParaRPr>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74"/>
          <p:cNvPicPr preferRelativeResize="0"/>
          <p:nvPr/>
        </p:nvPicPr>
        <p:blipFill>
          <a:blip r:embed="rId3">
            <a:alphaModFix/>
          </a:blip>
          <a:stretch>
            <a:fillRect/>
          </a:stretch>
        </p:blipFill>
        <p:spPr>
          <a:xfrm>
            <a:off x="2352886" y="1741750"/>
            <a:ext cx="4438224" cy="2662925"/>
          </a:xfrm>
          <a:prstGeom prst="rect">
            <a:avLst/>
          </a:prstGeom>
          <a:noFill/>
          <a:ln>
            <a:noFill/>
          </a:ln>
        </p:spPr>
      </p:pic>
      <p:sp>
        <p:nvSpPr>
          <p:cNvPr id="468" name="Google Shape;468;p74"/>
          <p:cNvSpPr txBox="1"/>
          <p:nvPr/>
        </p:nvSpPr>
        <p:spPr>
          <a:xfrm>
            <a:off x="2656650" y="964725"/>
            <a:ext cx="383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Reinforcement Learning</a:t>
            </a:r>
            <a:endParaRPr u="sng">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75"/>
          <p:cNvPicPr preferRelativeResize="0"/>
          <p:nvPr/>
        </p:nvPicPr>
        <p:blipFill>
          <a:blip r:embed="rId3">
            <a:alphaModFix/>
          </a:blip>
          <a:stretch>
            <a:fillRect/>
          </a:stretch>
        </p:blipFill>
        <p:spPr>
          <a:xfrm>
            <a:off x="2602200" y="1379375"/>
            <a:ext cx="3939600" cy="2954700"/>
          </a:xfrm>
          <a:prstGeom prst="rect">
            <a:avLst/>
          </a:prstGeom>
          <a:noFill/>
          <a:ln>
            <a:noFill/>
          </a:ln>
        </p:spPr>
      </p:pic>
      <p:sp>
        <p:nvSpPr>
          <p:cNvPr id="474" name="Google Shape;474;p75"/>
          <p:cNvSpPr txBox="1"/>
          <p:nvPr/>
        </p:nvSpPr>
        <p:spPr>
          <a:xfrm>
            <a:off x="2656650" y="470625"/>
            <a:ext cx="383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Protein Folding</a:t>
            </a:r>
            <a:endParaRPr u="sng">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Multiplication</a:t>
            </a:r>
            <a:endParaRPr/>
          </a:p>
        </p:txBody>
      </p:sp>
      <p:sp>
        <p:nvSpPr>
          <p:cNvPr id="124" name="Google Shape;124;p19"/>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19"/>
          <p:cNvPicPr preferRelativeResize="0"/>
          <p:nvPr/>
        </p:nvPicPr>
        <p:blipFill>
          <a:blip r:embed="rId3">
            <a:alphaModFix/>
          </a:blip>
          <a:stretch>
            <a:fillRect/>
          </a:stretch>
        </p:blipFill>
        <p:spPr>
          <a:xfrm>
            <a:off x="680984" y="1059450"/>
            <a:ext cx="7782042" cy="4392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Derivative</a:t>
            </a:r>
            <a:endParaRPr/>
          </a:p>
        </p:txBody>
      </p:sp>
      <p:sp>
        <p:nvSpPr>
          <p:cNvPr id="131" name="Google Shape;131;p20"/>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0"/>
          <p:cNvPicPr preferRelativeResize="0"/>
          <p:nvPr/>
        </p:nvPicPr>
        <p:blipFill>
          <a:blip r:embed="rId3">
            <a:alphaModFix/>
          </a:blip>
          <a:stretch>
            <a:fillRect/>
          </a:stretch>
        </p:blipFill>
        <p:spPr>
          <a:xfrm>
            <a:off x="2597663" y="1194825"/>
            <a:ext cx="3948675" cy="394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a:t>
            </a:r>
            <a:endParaRPr/>
          </a:p>
        </p:txBody>
      </p:sp>
      <p:sp>
        <p:nvSpPr>
          <p:cNvPr id="138" name="Google Shape;138;p21"/>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1"/>
          <p:cNvPicPr preferRelativeResize="0"/>
          <p:nvPr/>
        </p:nvPicPr>
        <p:blipFill>
          <a:blip r:embed="rId3">
            <a:alphaModFix/>
          </a:blip>
          <a:stretch>
            <a:fillRect/>
          </a:stretch>
        </p:blipFill>
        <p:spPr>
          <a:xfrm>
            <a:off x="997963" y="1359625"/>
            <a:ext cx="7148074" cy="35740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